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C728-973D-402A-B35C-0DFA4DAED736}" type="datetimeFigureOut">
              <a:rPr lang="en-GB" altLang="ja-JP" smtClean="0"/>
              <a:pPr/>
              <a:t>01/06/2014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1080-6674-427E-96E5-542DFA25F0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591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C728-973D-402A-B35C-0DFA4DAED736}" type="datetimeFigureOut">
              <a:rPr lang="en-GB" altLang="ja-JP" smtClean="0"/>
              <a:pPr/>
              <a:t>01/06/2014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1080-6674-427E-96E5-542DFA25F0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6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C728-973D-402A-B35C-0DFA4DAED736}" type="datetimeFigureOut">
              <a:rPr lang="en-GB" altLang="ja-JP" smtClean="0"/>
              <a:pPr/>
              <a:t>01/06/2014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1080-6674-427E-96E5-542DFA25F0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390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C728-973D-402A-B35C-0DFA4DAED736}" type="datetimeFigureOut">
              <a:rPr lang="en-GB" altLang="ja-JP" smtClean="0"/>
              <a:pPr/>
              <a:t>01/06/2014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1080-6674-427E-96E5-542DFA25F0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21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C728-973D-402A-B35C-0DFA4DAED736}" type="datetimeFigureOut">
              <a:rPr lang="en-GB" altLang="ja-JP" smtClean="0"/>
              <a:pPr/>
              <a:t>01/06/2014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1080-6674-427E-96E5-542DFA25F0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4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C728-973D-402A-B35C-0DFA4DAED736}" type="datetimeFigureOut">
              <a:rPr lang="en-GB" altLang="ja-JP" smtClean="0"/>
              <a:pPr/>
              <a:t>01/06/2014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1080-6674-427E-96E5-542DFA25F0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70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C728-973D-402A-B35C-0DFA4DAED736}" type="datetimeFigureOut">
              <a:rPr lang="en-GB" altLang="ja-JP" smtClean="0"/>
              <a:pPr/>
              <a:t>01/06/2014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1080-6674-427E-96E5-542DFA25F0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978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C728-973D-402A-B35C-0DFA4DAED736}" type="datetimeFigureOut">
              <a:rPr lang="en-GB" altLang="ja-JP" smtClean="0"/>
              <a:pPr/>
              <a:t>01/06/2014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1080-6674-427E-96E5-542DFA25F0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56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C728-973D-402A-B35C-0DFA4DAED736}" type="datetimeFigureOut">
              <a:rPr lang="en-GB" altLang="ja-JP" smtClean="0"/>
              <a:pPr/>
              <a:t>01/06/2014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1080-6674-427E-96E5-542DFA25F0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028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C728-973D-402A-B35C-0DFA4DAED736}" type="datetimeFigureOut">
              <a:rPr lang="en-GB" altLang="ja-JP" smtClean="0"/>
              <a:pPr/>
              <a:t>01/06/2014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1080-6674-427E-96E5-542DFA25F0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61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C728-973D-402A-B35C-0DFA4DAED736}" type="datetimeFigureOut">
              <a:rPr lang="en-GB" altLang="ja-JP" smtClean="0"/>
              <a:pPr/>
              <a:t>01/06/2014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1080-6674-427E-96E5-542DFA25F0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50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2C728-973D-402A-B35C-0DFA4DAED736}" type="datetimeFigureOut">
              <a:rPr lang="en-GB" altLang="ja-JP" smtClean="0"/>
              <a:pPr/>
              <a:t>01/06/2014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A1080-6674-427E-96E5-542DFA25F0C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81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737473"/>
              </p:ext>
            </p:extLst>
          </p:nvPr>
        </p:nvGraphicFramePr>
        <p:xfrm>
          <a:off x="0" y="1"/>
          <a:ext cx="9144000" cy="6857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70535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Which objects are good absorbers</a:t>
                      </a:r>
                      <a:r>
                        <a:rPr lang="en-GB" sz="1800" b="1" baseline="0" dirty="0" smtClean="0"/>
                        <a:t> of IR radiation?</a:t>
                      </a:r>
                      <a:endParaRPr lang="en-GB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Describe the process of heat transfer by conduction</a:t>
                      </a:r>
                      <a:r>
                        <a:rPr lang="en-GB" sz="1800" b="1" baseline="0" dirty="0" smtClean="0"/>
                        <a:t> in 3 steps</a:t>
                      </a:r>
                      <a:endParaRPr lang="en-GB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Describe the process of heat transfer by convection in 3 steps</a:t>
                      </a:r>
                      <a:endParaRPr lang="en-GB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What are the 5 factors</a:t>
                      </a:r>
                      <a:r>
                        <a:rPr lang="en-GB" sz="1800" b="1" baseline="0" dirty="0" smtClean="0"/>
                        <a:t> that affect the rate of evaporation / condensation?</a:t>
                      </a:r>
                      <a:endParaRPr lang="en-GB" sz="1800" b="1" dirty="0"/>
                    </a:p>
                  </a:txBody>
                  <a:tcPr anchor="ctr"/>
                </a:tc>
              </a:tr>
              <a:tr h="26338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What is a U-value?</a:t>
                      </a:r>
                      <a:endParaRPr lang="en-GB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What is</a:t>
                      </a:r>
                      <a:r>
                        <a:rPr lang="en-GB" sz="1800" b="1" baseline="0" dirty="0" smtClean="0"/>
                        <a:t> the Specific Heat Capacity of a substance?</a:t>
                      </a:r>
                      <a:endParaRPr lang="en-GB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Which objects are poor absorbers of</a:t>
                      </a:r>
                      <a:r>
                        <a:rPr lang="en-GB" sz="1800" b="1" baseline="0" dirty="0" smtClean="0"/>
                        <a:t> radiation (i.e. good reflectors)?</a:t>
                      </a:r>
                      <a:endParaRPr lang="en-GB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What is the equation to calculate Specific Heat Capacity</a:t>
                      </a:r>
                      <a:r>
                        <a:rPr lang="en-GB" sz="1800" b="1" baseline="0" dirty="0" smtClean="0"/>
                        <a:t> (SHC)?</a:t>
                      </a:r>
                      <a:endParaRPr lang="en-GB" sz="1800" b="1" dirty="0"/>
                    </a:p>
                  </a:txBody>
                  <a:tcPr anchor="ctr"/>
                </a:tc>
              </a:tr>
              <a:tr h="19536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What</a:t>
                      </a:r>
                      <a:r>
                        <a:rPr lang="en-GB" sz="1800" b="1" baseline="0" dirty="0" smtClean="0"/>
                        <a:t> is a vacuum?</a:t>
                      </a:r>
                      <a:endParaRPr lang="en-GB" sz="1800" b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Which type of radiation can transmit heat in a vacuum?</a:t>
                      </a:r>
                      <a:endParaRPr lang="en-GB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How is heat transmitted by radiation?</a:t>
                      </a:r>
                      <a:endParaRPr lang="en-GB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/>
                        <a:t>Which type of materials are the best conductors?</a:t>
                      </a:r>
                      <a:endParaRPr lang="en-GB" sz="1800" b="1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3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699066"/>
              </p:ext>
            </p:extLst>
          </p:nvPr>
        </p:nvGraphicFramePr>
        <p:xfrm>
          <a:off x="0" y="1"/>
          <a:ext cx="9144000" cy="6857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70535"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en-GB" sz="1800" b="0" dirty="0" smtClean="0"/>
                        <a:t>Temperature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800" b="0" dirty="0" smtClean="0"/>
                        <a:t>Surface</a:t>
                      </a:r>
                      <a:r>
                        <a:rPr lang="en-GB" sz="1800" b="0" baseline="0" dirty="0" smtClean="0"/>
                        <a:t> area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800" b="0" baseline="0" dirty="0" smtClean="0"/>
                        <a:t>Volume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800" b="0" baseline="0" dirty="0" smtClean="0"/>
                        <a:t>Material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800" b="0" baseline="0" dirty="0" smtClean="0"/>
                        <a:t>Colour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en-GB" sz="1400" b="0" dirty="0" smtClean="0"/>
                        <a:t>Particles</a:t>
                      </a:r>
                      <a:r>
                        <a:rPr lang="en-GB" sz="1400" b="0" baseline="0" dirty="0" smtClean="0"/>
                        <a:t> in a liquid or gas are heated, causing them to vibrate more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400" b="0" baseline="0" dirty="0" smtClean="0"/>
                        <a:t>This causes this part of the liquid / gas to become less dense, and then rise to the top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400" b="0" baseline="0" dirty="0" smtClean="0"/>
                        <a:t>This pushes the denser, colder liquid/gas to the bottom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rabicPeriod"/>
                      </a:pPr>
                      <a:r>
                        <a:rPr lang="en-GB" sz="1500" b="0" baseline="0" dirty="0" smtClean="0"/>
                        <a:t>When particles are heated, they vibrate more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500" b="0" baseline="0" dirty="0" smtClean="0"/>
                        <a:t>This vibration causes </a:t>
                      </a:r>
                      <a:r>
                        <a:rPr lang="en-GB" sz="1500" b="0" baseline="0" dirty="0" err="1" smtClean="0"/>
                        <a:t>nextdoor</a:t>
                      </a:r>
                      <a:r>
                        <a:rPr lang="en-GB" sz="1500" b="0" baseline="0" dirty="0" smtClean="0"/>
                        <a:t> particles to vibrate more</a:t>
                      </a:r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n-GB" sz="1500" b="0" baseline="0" dirty="0" smtClean="0"/>
                        <a:t>This passes the heat energy down the object</a:t>
                      </a:r>
                      <a:endParaRPr lang="en-GB" sz="15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/>
                        <a:t>Black, matt objects</a:t>
                      </a:r>
                    </a:p>
                  </a:txBody>
                  <a:tcPr anchor="ctr"/>
                </a:tc>
              </a:tr>
              <a:tr h="26338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E = m x c x </a:t>
                      </a:r>
                      <a:r>
                        <a:rPr lang="en-GB" sz="1800" b="0" dirty="0" err="1" smtClean="0"/>
                        <a:t>Θ</a:t>
                      </a:r>
                      <a:endParaRPr lang="en-GB" sz="1800" b="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/>
                        <a:t>Silver, shiny objects</a:t>
                      </a:r>
                      <a:endParaRPr lang="en-GB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/>
                        <a:t>SHC is the amount of energy required to change</a:t>
                      </a:r>
                      <a:r>
                        <a:rPr lang="en-GB" sz="1800" b="0" baseline="0" dirty="0" smtClean="0"/>
                        <a:t> the temperature of 1kg of the substance by 1°C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/>
                        <a:t>A value which tells you</a:t>
                      </a:r>
                      <a:r>
                        <a:rPr lang="en-GB" sz="1800" b="0" baseline="0" dirty="0" smtClean="0"/>
                        <a:t> the rate at which energy is transferred through an object</a:t>
                      </a:r>
                    </a:p>
                    <a:p>
                      <a:pPr algn="ctr"/>
                      <a:r>
                        <a:rPr lang="en-GB" sz="1800" b="0" i="1" baseline="0" dirty="0" smtClean="0"/>
                        <a:t>(The lower the U-value, the better it is at insulating)</a:t>
                      </a:r>
                      <a:endParaRPr lang="en-GB" sz="1800" b="0" i="1" dirty="0"/>
                    </a:p>
                  </a:txBody>
                  <a:tcPr anchor="ctr"/>
                </a:tc>
              </a:tr>
              <a:tr h="19536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Metals</a:t>
                      </a:r>
                      <a:endParaRPr lang="en-GB" sz="18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/>
                        <a:t>As an</a:t>
                      </a:r>
                      <a:r>
                        <a:rPr lang="en-GB" sz="1800" b="0" baseline="0" dirty="0" smtClean="0"/>
                        <a:t> electromagnetic wave</a:t>
                      </a:r>
                      <a:endParaRPr lang="en-GB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0" dirty="0" smtClean="0"/>
                        <a:t>Radiation</a:t>
                      </a:r>
                      <a:endParaRPr lang="en-GB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dirty="0" smtClean="0"/>
                        <a:t>A vacuum is when</a:t>
                      </a:r>
                      <a:r>
                        <a:rPr lang="en-GB" sz="1800" b="0" baseline="0" dirty="0" smtClean="0"/>
                        <a:t> there are no particles present</a:t>
                      </a:r>
                      <a:endParaRPr lang="en-GB" sz="1800" b="0" dirty="0" smtClean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03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933816"/>
              </p:ext>
            </p:extLst>
          </p:nvPr>
        </p:nvGraphicFramePr>
        <p:xfrm>
          <a:off x="0" y="1"/>
          <a:ext cx="9144000" cy="6857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7053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 does</a:t>
                      </a:r>
                      <a:r>
                        <a:rPr lang="en-US" b="1" baseline="0" dirty="0" smtClean="0"/>
                        <a:t> the law of ‘conservation of energy’ say?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 happens to the waste energy created by objects?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 </a:t>
                      </a:r>
                      <a:r>
                        <a:rPr lang="en-US" b="1" baseline="0" dirty="0" smtClean="0"/>
                        <a:t>the 10 different types of energy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If a lamp takes</a:t>
                      </a:r>
                      <a:r>
                        <a:rPr lang="en-US" b="1" baseline="0" dirty="0" smtClean="0"/>
                        <a:t> in 100J of electrical energy, and puts out 40J of light energy, how much energy is wasted, and as what?</a:t>
                      </a:r>
                      <a:endParaRPr lang="en-US" b="1" dirty="0"/>
                    </a:p>
                  </a:txBody>
                  <a:tcPr anchor="ctr"/>
                </a:tc>
              </a:tr>
              <a:tr h="26338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If a laptop puts out 30J light</a:t>
                      </a:r>
                      <a:r>
                        <a:rPr lang="en-US" b="1" baseline="0" dirty="0" smtClean="0"/>
                        <a:t> energy and 10J sound energy and 15J heat energy, how much electrical energy has gone in?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 is the definition of</a:t>
                      </a:r>
                      <a:r>
                        <a:rPr lang="en-US" b="1" baseline="0" dirty="0" smtClean="0"/>
                        <a:t> ‘efficiency’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 is the</a:t>
                      </a:r>
                      <a:r>
                        <a:rPr lang="en-US" b="1" baseline="0" dirty="0" smtClean="0"/>
                        <a:t> equation to calculate efficiency?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</a:t>
                      </a:r>
                      <a:r>
                        <a:rPr lang="en-US" b="1" baseline="0" dirty="0" smtClean="0"/>
                        <a:t> is the equation to calculate energy transferred by an electrical appliance?</a:t>
                      </a:r>
                      <a:endParaRPr lang="en-US" b="1" dirty="0"/>
                    </a:p>
                  </a:txBody>
                  <a:tcPr anchor="ctr"/>
                </a:tc>
              </a:tr>
              <a:tr h="195364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 two things does</a:t>
                      </a:r>
                      <a:r>
                        <a:rPr lang="en-US" b="1" baseline="0" dirty="0" smtClean="0"/>
                        <a:t> the amount of energy transferred to an electrical object depend on?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 is the unit of</a:t>
                      </a:r>
                      <a:r>
                        <a:rPr lang="en-US" b="1" baseline="0" dirty="0" smtClean="0"/>
                        <a:t> power?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How do you calculate the</a:t>
                      </a:r>
                      <a:r>
                        <a:rPr lang="en-US" b="1" baseline="0" dirty="0" smtClean="0"/>
                        <a:t> cost of electricity used by an appliance?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How do you calculate number of electrical units used by an appliance?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560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440434"/>
              </p:ext>
            </p:extLst>
          </p:nvPr>
        </p:nvGraphicFramePr>
        <p:xfrm>
          <a:off x="0" y="1"/>
          <a:ext cx="9144000" cy="6857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70535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60J as heat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Heat (thermal), light, sound, magnetic,</a:t>
                      </a:r>
                      <a:r>
                        <a:rPr lang="en-US" b="0" baseline="0" dirty="0" smtClean="0"/>
                        <a:t> elastic potential, gravitational potential, nuclear, electrical, chemical, kinetic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It is transferred</a:t>
                      </a:r>
                      <a:r>
                        <a:rPr lang="en-US" b="0" baseline="0" dirty="0" smtClean="0"/>
                        <a:t> to the surroundings, which become warmer. It becomes increasingly spread out.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Energy cannot be created or destroyed, only</a:t>
                      </a:r>
                      <a:r>
                        <a:rPr lang="en-US" b="0" baseline="0" dirty="0" smtClean="0"/>
                        <a:t> transformed</a:t>
                      </a:r>
                      <a:endParaRPr lang="en-US" b="0" dirty="0"/>
                    </a:p>
                  </a:txBody>
                  <a:tcPr anchor="ctr"/>
                </a:tc>
              </a:tr>
              <a:tr h="2633820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E = P x t</a:t>
                      </a:r>
                    </a:p>
                    <a:p>
                      <a:pPr algn="ctr"/>
                      <a:r>
                        <a:rPr lang="en-US" b="0" dirty="0" smtClean="0"/>
                        <a:t>(E</a:t>
                      </a:r>
                      <a:r>
                        <a:rPr lang="en-US" b="0" baseline="0" dirty="0" smtClean="0"/>
                        <a:t> = energy</a:t>
                      </a:r>
                    </a:p>
                    <a:p>
                      <a:pPr algn="ctr"/>
                      <a:r>
                        <a:rPr lang="en-US" b="0" baseline="0" dirty="0" smtClean="0"/>
                        <a:t>P = power</a:t>
                      </a:r>
                    </a:p>
                    <a:p>
                      <a:pPr algn="ctr"/>
                      <a:r>
                        <a:rPr lang="en-US" b="0" baseline="0" dirty="0" smtClean="0"/>
                        <a:t>T = time)</a:t>
                      </a:r>
                      <a:endParaRPr lang="en-US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The proportion</a:t>
                      </a:r>
                      <a:r>
                        <a:rPr lang="en-US" b="0" baseline="0" dirty="0" smtClean="0"/>
                        <a:t> of energy supplied that is transferred to useful energy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55J</a:t>
                      </a:r>
                      <a:endParaRPr lang="en-US" b="0" dirty="0"/>
                    </a:p>
                  </a:txBody>
                  <a:tcPr anchor="ctr"/>
                </a:tc>
              </a:tr>
              <a:tr h="1953644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Units used</a:t>
                      </a:r>
                      <a:r>
                        <a:rPr lang="en-US" b="0" baseline="0" dirty="0" smtClean="0"/>
                        <a:t> is the same as energy transferred (kWh), so we use the same equation:</a:t>
                      </a:r>
                    </a:p>
                    <a:p>
                      <a:pPr algn="ctr"/>
                      <a:r>
                        <a:rPr lang="en-US" b="0" baseline="0" dirty="0" smtClean="0"/>
                        <a:t>E = P x t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Total cost = units used x cost per unit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kWh</a:t>
                      </a:r>
                      <a:endParaRPr lang="en-US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The power</a:t>
                      </a:r>
                      <a:r>
                        <a:rPr lang="en-US" b="0" baseline="0" dirty="0" smtClean="0"/>
                        <a:t> of the appliance, and the time it’s left on for</a:t>
                      </a:r>
                    </a:p>
                    <a:p>
                      <a:pPr algn="ctr"/>
                      <a:r>
                        <a:rPr lang="en-US" b="0" baseline="0" dirty="0" smtClean="0"/>
                        <a:t>(E = P x t)</a:t>
                      </a:r>
                      <a:endParaRPr lang="en-US" b="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1597" t="35079" r="66973" b="58783"/>
          <a:stretch/>
        </p:blipFill>
        <p:spPr>
          <a:xfrm>
            <a:off x="2346479" y="3410857"/>
            <a:ext cx="2128760" cy="53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022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520249"/>
              </p:ext>
            </p:extLst>
          </p:nvPr>
        </p:nvGraphicFramePr>
        <p:xfrm>
          <a:off x="0" y="1"/>
          <a:ext cx="9144000" cy="6857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7053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Which type of power</a:t>
                      </a:r>
                      <a:r>
                        <a:rPr lang="en-US" b="1" baseline="0" dirty="0" smtClean="0"/>
                        <a:t> station has the shortest start up time?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</a:t>
                      </a:r>
                      <a:r>
                        <a:rPr lang="en-US" b="1" baseline="0" dirty="0" smtClean="0"/>
                        <a:t> are the advantages of pump-system power stations?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</a:t>
                      </a:r>
                      <a:r>
                        <a:rPr lang="en-US" b="1" baseline="0" dirty="0" smtClean="0"/>
                        <a:t> the fossil fuels used in power stations to heat water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 the nuclear</a:t>
                      </a:r>
                      <a:r>
                        <a:rPr lang="en-US" b="1" baseline="0" dirty="0" smtClean="0"/>
                        <a:t> fuels used to heat water in power stations</a:t>
                      </a:r>
                      <a:endParaRPr lang="en-US" b="1" dirty="0"/>
                    </a:p>
                  </a:txBody>
                  <a:tcPr anchor="ctr"/>
                </a:tc>
              </a:tr>
              <a:tr h="26338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 do </a:t>
                      </a:r>
                      <a:r>
                        <a:rPr lang="en-US" b="1" baseline="0" dirty="0" smtClean="0"/>
                        <a:t>step-up transformers do?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Put these in order</a:t>
                      </a:r>
                      <a:r>
                        <a:rPr lang="en-US" b="1" baseline="0" dirty="0" smtClean="0"/>
                        <a:t> to describe a power station:</a:t>
                      </a:r>
                    </a:p>
                    <a:p>
                      <a:pPr algn="ctr"/>
                      <a:r>
                        <a:rPr lang="en-US" b="1" baseline="0" dirty="0" smtClean="0"/>
                        <a:t>Turbine, Heat, Generator, Steam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 one advantage and one disadvantage</a:t>
                      </a:r>
                      <a:r>
                        <a:rPr lang="en-US" b="1" baseline="0" dirty="0" smtClean="0"/>
                        <a:t> to burning fossil fuels in power stations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 one advantage and one disadvantage</a:t>
                      </a:r>
                      <a:r>
                        <a:rPr lang="en-US" b="1" baseline="0" dirty="0" smtClean="0"/>
                        <a:t> to using nuclear fuels in power stations</a:t>
                      </a:r>
                      <a:endParaRPr lang="en-US" b="1" dirty="0"/>
                    </a:p>
                  </a:txBody>
                  <a:tcPr anchor="ctr"/>
                </a:tc>
              </a:tr>
              <a:tr h="195364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</a:t>
                      </a:r>
                      <a:r>
                        <a:rPr lang="en-US" b="1" baseline="0" dirty="0" smtClean="0"/>
                        <a:t> is the National Grid?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 do step-down</a:t>
                      </a:r>
                      <a:r>
                        <a:rPr lang="en-US" b="1" baseline="0" dirty="0" smtClean="0"/>
                        <a:t> transformers do?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 5 renewable energy</a:t>
                      </a:r>
                      <a:r>
                        <a:rPr lang="en-US" b="1" baseline="0" dirty="0" smtClean="0"/>
                        <a:t> sources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</a:t>
                      </a:r>
                      <a:r>
                        <a:rPr lang="en-US" b="1" baseline="0" dirty="0" smtClean="0"/>
                        <a:t> are the main disadvantages of renewable energy sources?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825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777050"/>
              </p:ext>
            </p:extLst>
          </p:nvPr>
        </p:nvGraphicFramePr>
        <p:xfrm>
          <a:off x="0" y="1"/>
          <a:ext cx="9144000" cy="6857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705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Uranium and Plutonium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Coal, oil and gas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They can store energy not used in slow periods</a:t>
                      </a:r>
                      <a:r>
                        <a:rPr lang="en-US" baseline="0" dirty="0" smtClean="0"/>
                        <a:t> to meet demands in peak periods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Fossil fuel (gas-fired) power stations have</a:t>
                      </a:r>
                      <a:r>
                        <a:rPr lang="en-US" baseline="0" dirty="0" smtClean="0"/>
                        <a:t> the shortest start up time</a:t>
                      </a:r>
                      <a:endParaRPr lang="en-US" dirty="0"/>
                    </a:p>
                  </a:txBody>
                  <a:tcPr anchor="ctr"/>
                </a:tc>
              </a:tr>
              <a:tr h="263382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Advantage: do not produce carbon dioxide or </a:t>
                      </a:r>
                      <a:r>
                        <a:rPr lang="en-US" sz="1600" dirty="0" err="1" smtClean="0"/>
                        <a:t>sulphur</a:t>
                      </a:r>
                      <a:r>
                        <a:rPr lang="en-US" sz="1600" dirty="0" smtClean="0"/>
                        <a:t> dioxide</a:t>
                      </a:r>
                    </a:p>
                    <a:p>
                      <a:pPr algn="ctr"/>
                      <a:r>
                        <a:rPr lang="en-US" sz="1600" dirty="0" smtClean="0"/>
                        <a:t>Disadvantage: the</a:t>
                      </a:r>
                      <a:r>
                        <a:rPr lang="en-US" sz="1600" baseline="0" dirty="0" smtClean="0"/>
                        <a:t> waste remains radioactive for years and must be stored safely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Advantage: produce</a:t>
                      </a:r>
                      <a:r>
                        <a:rPr lang="en-US" baseline="0" dirty="0" smtClean="0"/>
                        <a:t> a lot of heat energy</a:t>
                      </a:r>
                    </a:p>
                    <a:p>
                      <a:pPr algn="ctr"/>
                      <a:r>
                        <a:rPr lang="en-US" baseline="0" dirty="0" smtClean="0"/>
                        <a:t>Disadvantage: non-renewable / release carbon dioxide / create pollution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Heat, Steam,</a:t>
                      </a:r>
                      <a:r>
                        <a:rPr lang="en-US" baseline="0" dirty="0" smtClean="0"/>
                        <a:t> Turbine, Generator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Step-up transformers</a:t>
                      </a:r>
                      <a:r>
                        <a:rPr lang="en-US" baseline="0" dirty="0" smtClean="0"/>
                        <a:t> decrease the current of the electricity flowing in the power cables in the national grid. They do this by increasing the voltage. This reduces energy losses.</a:t>
                      </a:r>
                      <a:endParaRPr lang="en-US" dirty="0"/>
                    </a:p>
                  </a:txBody>
                  <a:tcPr anchor="ctr"/>
                </a:tc>
              </a:tr>
              <a:tr h="19536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Expensive to set up, infrequent production of electricity, visual and noise pollution, destruction of natural habitats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Solar,</a:t>
                      </a:r>
                      <a:r>
                        <a:rPr lang="en-US" baseline="0" dirty="0" smtClean="0"/>
                        <a:t> geothermal, wave, tidal, hydroelectric and wind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Step-down</a:t>
                      </a:r>
                      <a:r>
                        <a:rPr lang="en-US" sz="1400" baseline="0" dirty="0" smtClean="0"/>
                        <a:t> transformers do the opposite of step-up transformers. They reduce the voltage of the electricity coming from the national grid by increasing the current. This makes it a safe voltage for household use.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 Network</a:t>
                      </a:r>
                      <a:r>
                        <a:rPr lang="en-US" sz="1600" baseline="0" dirty="0" smtClean="0"/>
                        <a:t> of power cables and power stations that produce and transport electricity around the country to homes and businesses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011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969825"/>
              </p:ext>
            </p:extLst>
          </p:nvPr>
        </p:nvGraphicFramePr>
        <p:xfrm>
          <a:off x="0" y="1"/>
          <a:ext cx="9144000" cy="6857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7053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 is</a:t>
                      </a:r>
                      <a:r>
                        <a:rPr lang="en-US" b="1" baseline="0" dirty="0" smtClean="0"/>
                        <a:t> the difference between longitudinal and transverse waves?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 are compression and rarefaction in a longitudinal</a:t>
                      </a:r>
                      <a:r>
                        <a:rPr lang="en-US" b="1" baseline="0" dirty="0" smtClean="0"/>
                        <a:t> wave?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 is</a:t>
                      </a:r>
                      <a:r>
                        <a:rPr lang="en-US" b="1" baseline="0" dirty="0" smtClean="0"/>
                        <a:t> amplitude?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 is wavelength?</a:t>
                      </a:r>
                      <a:endParaRPr lang="en-US" b="1" dirty="0"/>
                    </a:p>
                  </a:txBody>
                  <a:tcPr anchor="ctr"/>
                </a:tc>
              </a:tr>
              <a:tr h="263382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 are crests and troughs in transverse waves?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Name, in order from smallest wavelength to biggest wavelength,</a:t>
                      </a:r>
                      <a:r>
                        <a:rPr lang="en-US" b="1" baseline="0" dirty="0" smtClean="0"/>
                        <a:t> all the waves in the electromagnetic spectrum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 is frequency?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Which waves can be used for communication</a:t>
                      </a:r>
                      <a:r>
                        <a:rPr lang="en-US" b="1" baseline="0" dirty="0" smtClean="0"/>
                        <a:t> purposes?</a:t>
                      </a:r>
                      <a:endParaRPr lang="en-US" b="1" dirty="0"/>
                    </a:p>
                  </a:txBody>
                  <a:tcPr anchor="ctr"/>
                </a:tc>
              </a:tr>
              <a:tr h="195364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 is the law of reflection?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 is the Doppler Effect?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 is red shift?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What is CMBR?</a:t>
                      </a:r>
                      <a:endParaRPr lang="en-US" b="1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168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151492"/>
              </p:ext>
            </p:extLst>
          </p:nvPr>
        </p:nvGraphicFramePr>
        <p:xfrm>
          <a:off x="0" y="1"/>
          <a:ext cx="9144000" cy="68579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7053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length</a:t>
                      </a:r>
                      <a:r>
                        <a:rPr lang="en-US" baseline="0" dirty="0" smtClean="0"/>
                        <a:t> of one wave. Measured from two similar points, e.g. middle to middle, crest to crest or trough to trough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height of a wave (from</a:t>
                      </a:r>
                      <a:r>
                        <a:rPr lang="en-US" baseline="0" dirty="0" smtClean="0"/>
                        <a:t> the middle).</a:t>
                      </a:r>
                    </a:p>
                    <a:p>
                      <a:pPr algn="ctr"/>
                      <a:r>
                        <a:rPr lang="en-US" dirty="0" smtClean="0"/>
                        <a:t>Shows the volume of a sound wave.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smtClean="0"/>
                        <a:t>Compression</a:t>
                      </a:r>
                      <a:r>
                        <a:rPr lang="en-US" sz="1700" baseline="0" dirty="0" smtClean="0"/>
                        <a:t>: the part of the wave where particles are squashed together</a:t>
                      </a:r>
                    </a:p>
                    <a:p>
                      <a:pPr algn="ctr"/>
                      <a:r>
                        <a:rPr lang="en-US" sz="1700" baseline="0" dirty="0" smtClean="0"/>
                        <a:t>Rarefaction: the part of a wave where particles are spread out</a:t>
                      </a:r>
                      <a:endParaRPr lang="en-US" sz="1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Longitudinal</a:t>
                      </a:r>
                      <a:r>
                        <a:rPr lang="en-US" sz="1600" baseline="0" dirty="0" smtClean="0"/>
                        <a:t> waves: oscillations are at right angles to the direction of energy transfer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Transverse waves: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Oscillations are in the same direction as energy transfer</a:t>
                      </a:r>
                      <a:endParaRPr lang="en-US" sz="1600" dirty="0"/>
                    </a:p>
                  </a:txBody>
                  <a:tcPr anchor="ctr"/>
                </a:tc>
              </a:tr>
              <a:tr h="26338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Radio, Micro, Infra-Red and Visible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number of waves passing a point in one second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Radio</a:t>
                      </a:r>
                    </a:p>
                    <a:p>
                      <a:pPr algn="ctr"/>
                      <a:r>
                        <a:rPr lang="en-US" dirty="0" smtClean="0"/>
                        <a:t>Microwave</a:t>
                      </a:r>
                    </a:p>
                    <a:p>
                      <a:pPr algn="ctr"/>
                      <a:r>
                        <a:rPr lang="en-US" dirty="0" smtClean="0"/>
                        <a:t>Infra-Red</a:t>
                      </a:r>
                    </a:p>
                    <a:p>
                      <a:pPr algn="ctr"/>
                      <a:r>
                        <a:rPr lang="en-US" dirty="0" smtClean="0"/>
                        <a:t>Visible</a:t>
                      </a:r>
                    </a:p>
                    <a:p>
                      <a:pPr algn="ctr"/>
                      <a:r>
                        <a:rPr lang="en-US" dirty="0" smtClean="0"/>
                        <a:t>UV</a:t>
                      </a:r>
                    </a:p>
                    <a:p>
                      <a:pPr algn="ctr"/>
                      <a:r>
                        <a:rPr lang="en-US" dirty="0" smtClean="0"/>
                        <a:t>X-Rays</a:t>
                      </a:r>
                    </a:p>
                    <a:p>
                      <a:pPr algn="ctr"/>
                      <a:r>
                        <a:rPr lang="en-US" dirty="0" smtClean="0"/>
                        <a:t>Radio waves</a:t>
                      </a:r>
                    </a:p>
                    <a:p>
                      <a:pPr algn="ctr"/>
                      <a:r>
                        <a:rPr lang="en-US" dirty="0" smtClean="0"/>
                        <a:t>Gamma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Crests are the highest points in a wave.</a:t>
                      </a:r>
                    </a:p>
                    <a:p>
                      <a:pPr algn="ctr"/>
                      <a:r>
                        <a:rPr lang="en-US" dirty="0" smtClean="0"/>
                        <a:t>Troughs</a:t>
                      </a:r>
                      <a:r>
                        <a:rPr lang="en-US" baseline="0" dirty="0" smtClean="0"/>
                        <a:t> are the lowest points in a wave.</a:t>
                      </a:r>
                      <a:endParaRPr lang="en-US" dirty="0"/>
                    </a:p>
                  </a:txBody>
                  <a:tcPr anchor="ctr"/>
                </a:tc>
              </a:tr>
              <a:tr h="195364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Cosmic Microwave Background Radiation.</a:t>
                      </a:r>
                      <a:r>
                        <a:rPr lang="en-US" baseline="0" dirty="0" smtClean="0"/>
                        <a:t> It is radiation left over from the Big Bang that still exists today.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 an increase in the wavelength of light coming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from </a:t>
                      </a: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distant galaxies.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This</a:t>
                      </a:r>
                      <a:r>
                        <a:rPr lang="en-US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means they are moving away from us.</a:t>
                      </a:r>
                      <a:endParaRPr lang="en-US" dirty="0" smtClean="0"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the wave source moves away from the observer, the wavelength increases and frequency decreases.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the wave source moves towards the observer, the wavelength decreases and frequency increases. </a:t>
                      </a:r>
                      <a:endParaRPr lang="en-US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angle of incidence</a:t>
                      </a:r>
                      <a:r>
                        <a:rPr lang="en-US" baseline="0" dirty="0" smtClean="0"/>
                        <a:t> is the same as the angle of reflection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429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0072994B1EBD47A20D76CDA9371EA7" ma:contentTypeVersion="1" ma:contentTypeDescription="Create a new document." ma:contentTypeScope="" ma:versionID="599697c53f3d6bcda38da4d32024b115">
  <xsd:schema xmlns:xsd="http://www.w3.org/2001/XMLSchema" xmlns:xs="http://www.w3.org/2001/XMLSchema" xmlns:p="http://schemas.microsoft.com/office/2006/metadata/properties" xmlns:ns2="ee397680-f190-4e6d-8975-a255f171bc32" targetNamespace="http://schemas.microsoft.com/office/2006/metadata/properties" ma:root="true" ma:fieldsID="464858e16ac1ec8bb2944eff12a94134" ns2:_="">
    <xsd:import namespace="ee397680-f190-4e6d-8975-a255f171bc3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397680-f190-4e6d-8975-a255f171bc3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e397680-f190-4e6d-8975-a255f171bc32">ETH6UF54TUJK-1-116280</_dlc_DocId>
    <_dlc_DocIdUrl xmlns="ee397680-f190-4e6d-8975-a255f171bc32">
      <Url>https://myportal.harris-net.org.uk/hagr/shared1/_layouts/15/DocIdRedir.aspx?ID=ETH6UF54TUJK-1-116280</Url>
      <Description>ETH6UF54TUJK-1-116280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8452A7-3E06-4F00-A056-AD06FD6E2BA7}"/>
</file>

<file path=customXml/itemProps2.xml><?xml version="1.0" encoding="utf-8"?>
<ds:datastoreItem xmlns:ds="http://schemas.openxmlformats.org/officeDocument/2006/customXml" ds:itemID="{CFC6EDEA-843D-404B-A5A0-11AA35D97740}"/>
</file>

<file path=customXml/itemProps3.xml><?xml version="1.0" encoding="utf-8"?>
<ds:datastoreItem xmlns:ds="http://schemas.openxmlformats.org/officeDocument/2006/customXml" ds:itemID="{C14FE40E-E36F-475E-941F-47AA85AA10C3}"/>
</file>

<file path=customXml/itemProps4.xml><?xml version="1.0" encoding="utf-8"?>
<ds:datastoreItem xmlns:ds="http://schemas.openxmlformats.org/officeDocument/2006/customXml" ds:itemID="{732FC525-E7A0-4341-AE95-2C3131432D7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1336</TotalTime>
  <Words>1229</Words>
  <Application>Microsoft Macintosh PowerPoint</Application>
  <PresentationFormat>On-screen Show (4:3)</PresentationFormat>
  <Paragraphs>126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Foulds (HAGR)</dc:creator>
  <cp:lastModifiedBy>Julia Quick</cp:lastModifiedBy>
  <cp:revision>63</cp:revision>
  <cp:lastPrinted>2014-05-16T16:46:02Z</cp:lastPrinted>
  <dcterms:created xsi:type="dcterms:W3CDTF">2014-05-11T11:43:35Z</dcterms:created>
  <dcterms:modified xsi:type="dcterms:W3CDTF">2014-06-01T15:27:15Z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0x0101007B0072994B1EBD47A20D76CDA9371EA7</vt:lpwstr>
  </property>
  <property fmtid="{D5CDD505-2E9C-101B-9397-08002B2CF9AE}" pid="3" name="_dlc_DocIdItemGuid">
    <vt:lpwstr>e53f7bc6-9258-4621-b50d-946488d9fe32</vt:lpwstr>
  </property>
</Properties>
</file>